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8"/>
  </p:notesMasterIdLst>
  <p:sldIdLst>
    <p:sldId id="256" r:id="rId2"/>
    <p:sldId id="284" r:id="rId3"/>
    <p:sldId id="258" r:id="rId4"/>
    <p:sldId id="257" r:id="rId5"/>
    <p:sldId id="261" r:id="rId6"/>
    <p:sldId id="265" r:id="rId7"/>
    <p:sldId id="264" r:id="rId8"/>
    <p:sldId id="274" r:id="rId9"/>
    <p:sldId id="276" r:id="rId10"/>
    <p:sldId id="275" r:id="rId11"/>
    <p:sldId id="282" r:id="rId12"/>
    <p:sldId id="283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어두운 스타일 1 - 강조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어두운 스타일 1 - 강조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87" autoAdjust="0"/>
    <p:restoredTop sz="94654" autoAdjust="0"/>
  </p:normalViewPr>
  <p:slideViewPr>
    <p:cSldViewPr>
      <p:cViewPr>
        <p:scale>
          <a:sx n="65" d="100"/>
          <a:sy n="65" d="100"/>
        </p:scale>
        <p:origin x="-1320" y="-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8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741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F8BCA-D9F6-41B5-B01D-EB036DA497A4}" type="datetimeFigureOut">
              <a:rPr lang="ko-KR" altLang="en-US" smtClean="0"/>
              <a:pPr/>
              <a:t>2011-08-03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67E9A-AF17-49C3-8626-7D1D6E42C2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6340B3B-2D04-497C-A112-D682E7C4D6B5}" type="datetimeFigureOut">
              <a:rPr lang="ko-KR" altLang="en-US" smtClean="0"/>
              <a:pPr/>
              <a:t>2011-08-03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BDFA0F5-35FE-4931-BD41-A17657F8FB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0B3B-2D04-497C-A112-D682E7C4D6B5}" type="datetimeFigureOut">
              <a:rPr lang="ko-KR" altLang="en-US" smtClean="0"/>
              <a:pPr/>
              <a:t>2011-08-03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A0F5-35FE-4931-BD41-A17657F8FB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0B3B-2D04-497C-A112-D682E7C4D6B5}" type="datetimeFigureOut">
              <a:rPr lang="ko-KR" altLang="en-US" smtClean="0"/>
              <a:pPr/>
              <a:t>2011-08-03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A0F5-35FE-4931-BD41-A17657F8FB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340B3B-2D04-497C-A112-D682E7C4D6B5}" type="datetimeFigureOut">
              <a:rPr lang="ko-KR" altLang="en-US" smtClean="0"/>
              <a:pPr/>
              <a:t>2011-08-03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BDFA0F5-35FE-4931-BD41-A17657F8FB5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6340B3B-2D04-497C-A112-D682E7C4D6B5}" type="datetimeFigureOut">
              <a:rPr lang="ko-KR" altLang="en-US" smtClean="0"/>
              <a:pPr/>
              <a:t>2011-08-03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BDFA0F5-35FE-4931-BD41-A17657F8FB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0B3B-2D04-497C-A112-D682E7C4D6B5}" type="datetimeFigureOut">
              <a:rPr lang="ko-KR" altLang="en-US" smtClean="0"/>
              <a:pPr/>
              <a:t>2011-08-03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A0F5-35FE-4931-BD41-A17657F8FB5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0B3B-2D04-497C-A112-D682E7C4D6B5}" type="datetimeFigureOut">
              <a:rPr lang="ko-KR" altLang="en-US" smtClean="0"/>
              <a:pPr/>
              <a:t>2011-08-03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A0F5-35FE-4931-BD41-A17657F8FB5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340B3B-2D04-497C-A112-D682E7C4D6B5}" type="datetimeFigureOut">
              <a:rPr lang="ko-KR" altLang="en-US" smtClean="0"/>
              <a:pPr/>
              <a:t>2011-08-03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DFA0F5-35FE-4931-BD41-A17657F8FB5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0B3B-2D04-497C-A112-D682E7C4D6B5}" type="datetimeFigureOut">
              <a:rPr lang="ko-KR" altLang="en-US" smtClean="0"/>
              <a:pPr/>
              <a:t>2011-08-03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A0F5-35FE-4931-BD41-A17657F8FB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340B3B-2D04-497C-A112-D682E7C4D6B5}" type="datetimeFigureOut">
              <a:rPr lang="ko-KR" altLang="en-US" smtClean="0"/>
              <a:pPr/>
              <a:t>2011-08-03</a:t>
            </a:fld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BDFA0F5-35FE-4931-BD41-A17657F8FB5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340B3B-2D04-497C-A112-D682E7C4D6B5}" type="datetimeFigureOut">
              <a:rPr lang="ko-KR" altLang="en-US" smtClean="0"/>
              <a:pPr/>
              <a:t>2011-08-03</a:t>
            </a:fld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DFA0F5-35FE-4931-BD41-A17657F8FB5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340B3B-2D04-497C-A112-D682E7C4D6B5}" type="datetimeFigureOut">
              <a:rPr lang="ko-KR" altLang="en-US" smtClean="0"/>
              <a:pPr/>
              <a:t>2011-08-03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BDFA0F5-35FE-4931-BD41-A17657F8FB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71766" y="3034836"/>
            <a:ext cx="6172200" cy="1894362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o-KR" altLang="en-US" sz="8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HY견고딕" pitchFamily="18" charset="-127"/>
                <a:ea typeface="HY견고딕" pitchFamily="18" charset="-127"/>
              </a:rPr>
              <a:t>하노이 탑</a:t>
            </a:r>
            <a:endParaRPr lang="ko-KR" altLang="en-US" sz="88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715008" y="5003322"/>
            <a:ext cx="2743192" cy="926008"/>
          </a:xfrm>
        </p:spPr>
        <p:txBody>
          <a:bodyPr/>
          <a:lstStyle/>
          <a:p>
            <a:pPr algn="r"/>
            <a:r>
              <a:rPr lang="ko-KR" altLang="en-US" sz="2400" dirty="0" smtClean="0"/>
              <a:t>지도교사 김승진선생님 </a:t>
            </a:r>
            <a:endParaRPr lang="en-US" altLang="ko-KR" sz="2400" dirty="0" smtClean="0"/>
          </a:p>
          <a:p>
            <a:pPr algn="r"/>
            <a:r>
              <a:rPr lang="ko-KR" altLang="en-US" sz="2400" dirty="0" smtClean="0"/>
              <a:t>기간 </a:t>
            </a:r>
            <a:r>
              <a:rPr lang="en-US" altLang="ko-KR" sz="2400" dirty="0" smtClean="0"/>
              <a:t>: 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7/6 ~ 7/22</a:t>
            </a:r>
            <a:endParaRPr lang="ko-KR" altLang="en-US" sz="2400" dirty="0" smtClean="0">
              <a:latin typeface="HY강B" pitchFamily="18" charset="-127"/>
              <a:ea typeface="HY강B" pitchFamily="18" charset="-127"/>
            </a:endParaRPr>
          </a:p>
          <a:p>
            <a:pPr algn="r"/>
            <a:endParaRPr lang="ko-KR" alt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317488"/>
            <a:ext cx="8572560" cy="11392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ko-KR" altLang="en-US" sz="5400" dirty="0" smtClean="0">
                <a:solidFill>
                  <a:schemeClr val="accent1">
                    <a:lumMod val="75000"/>
                  </a:schemeClr>
                </a:solidFill>
                <a:latin typeface="HY산B" pitchFamily="18" charset="-127"/>
                <a:ea typeface="HY산B" pitchFamily="18" charset="-127"/>
              </a:rPr>
              <a:t>하노이 탑 게임 해 </a:t>
            </a:r>
            <a:r>
              <a:rPr lang="ko-KR" altLang="en-US" sz="5400" dirty="0" smtClean="0">
                <a:solidFill>
                  <a:schemeClr val="accent1">
                    <a:lumMod val="75000"/>
                  </a:schemeClr>
                </a:solidFill>
                <a:latin typeface="HY산B" pitchFamily="18" charset="-127"/>
                <a:ea typeface="HY산B" pitchFamily="18" charset="-127"/>
              </a:rPr>
              <a:t>보기</a:t>
            </a:r>
            <a:endParaRPr lang="ko-KR" altLang="en-US" sz="5400" dirty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42844" y="1643050"/>
            <a:ext cx="8572560" cy="52149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altLang="ko-KR" dirty="0" smtClean="0"/>
              <a:t>3. 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기둥이 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개 있을 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때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  원판이 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개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그림 3" descr="0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701090" y="5000636"/>
            <a:ext cx="1800000" cy="13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00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557818" y="2143116"/>
            <a:ext cx="1800000" cy="13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005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28596" y="2143116"/>
            <a:ext cx="1800000" cy="13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009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3557818" y="5079396"/>
            <a:ext cx="1800000" cy="13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그림 7" descr="007.JP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6643702" y="2143116"/>
            <a:ext cx="1800000" cy="13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그림 8" descr="008.JPG"/>
          <p:cNvPicPr>
            <a:picLocks noGrp="1" noChangeAspect="1"/>
          </p:cNvPicPr>
          <p:nvPr isPhoto="1"/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357158" y="5072074"/>
            <a:ext cx="1800000" cy="135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직선 화살표 연결선 10"/>
          <p:cNvCxnSpPr/>
          <p:nvPr/>
        </p:nvCxnSpPr>
        <p:spPr>
          <a:xfrm>
            <a:off x="2357422" y="2786058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stCxn id="5" idx="3"/>
          </p:cNvCxnSpPr>
          <p:nvPr/>
        </p:nvCxnSpPr>
        <p:spPr>
          <a:xfrm>
            <a:off x="5357818" y="2818116"/>
            <a:ext cx="1214446" cy="39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rot="10800000" flipV="1">
            <a:off x="1571604" y="3571876"/>
            <a:ext cx="6000792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2214546" y="5715016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stCxn id="7" idx="3"/>
          </p:cNvCxnSpPr>
          <p:nvPr/>
        </p:nvCxnSpPr>
        <p:spPr>
          <a:xfrm>
            <a:off x="5357818" y="5754396"/>
            <a:ext cx="1214446" cy="320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72560" cy="11493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o-KR" altLang="en-US" sz="5400" dirty="0" smtClean="0">
                <a:solidFill>
                  <a:schemeClr val="accent1">
                    <a:lumMod val="75000"/>
                  </a:schemeClr>
                </a:solidFill>
                <a:latin typeface="HY산B" pitchFamily="18" charset="-127"/>
                <a:ea typeface="HY산B" pitchFamily="18" charset="-127"/>
              </a:rPr>
              <a:t>하노이 탑 문제</a:t>
            </a:r>
            <a:endParaRPr lang="ko-KR" altLang="en-US" sz="5400" dirty="0">
              <a:solidFill>
                <a:schemeClr val="accent1">
                  <a:lumMod val="75000"/>
                </a:schemeClr>
              </a:solidFill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572560" cy="5257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-KR" altLang="en-US" dirty="0" smtClean="0"/>
              <a:t>인도의 </a:t>
            </a:r>
            <a:r>
              <a:rPr lang="ko-KR" altLang="en-US" dirty="0" err="1" smtClean="0"/>
              <a:t>갠지스</a:t>
            </a:r>
            <a:r>
              <a:rPr lang="ko-KR" altLang="en-US" dirty="0" smtClean="0"/>
              <a:t> 강기슭에 </a:t>
            </a:r>
            <a:r>
              <a:rPr lang="ko-KR" altLang="en-US" dirty="0" err="1" smtClean="0"/>
              <a:t>베나레스</a:t>
            </a:r>
            <a:r>
              <a:rPr lang="ko-KR" altLang="en-US" dirty="0" smtClean="0"/>
              <a:t> 사원이 </a:t>
            </a:r>
            <a:r>
              <a:rPr lang="ko-KR" altLang="en-US" dirty="0" smtClean="0"/>
              <a:t>있었다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사원에는 </a:t>
            </a:r>
            <a:r>
              <a:rPr lang="ko-KR" altLang="en-US" dirty="0" smtClean="0"/>
              <a:t>원형의 탑이 있었는데 신이 천지 창조를 하면서 구리로 만든 동판 바닥에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개의 다이아몬드 막대 기둥을 세우고 그 중 맨 왼 쪽에 있는 다이아몬드 기둥에 가운데 작은 구멍이 뚫린 크기가 각각 다른 </a:t>
            </a:r>
            <a:r>
              <a:rPr lang="en-US" altLang="ko-KR" dirty="0" smtClean="0"/>
              <a:t>64</a:t>
            </a:r>
            <a:r>
              <a:rPr lang="ko-KR" altLang="en-US" dirty="0" smtClean="0"/>
              <a:t>개의 순금으로 만든 원판 크기가 큰 것을 아래로 높이도록 하면서 차례로 쌓아 놓은 것이 라고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어느 날 신이 나타나 승려들에게 밤낮으로 쉬지 말고 일해서 맨 오른 쪽에 있는 기둥에 옮겨 놓으려면 최소한 몇 번 옮겨야 하는가 문제를 풀라고 하였다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풀이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이 다이아몬드 탑 수는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개 이므로 </a:t>
            </a:r>
            <a:r>
              <a:rPr lang="en-US" altLang="ko-KR" dirty="0" smtClean="0"/>
              <a:t>‘2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(</a:t>
            </a:r>
            <a:r>
              <a:rPr lang="ko-KR" altLang="en-US" dirty="0" smtClean="0"/>
              <a:t>원판 수</a:t>
            </a:r>
            <a:r>
              <a:rPr lang="en-US" altLang="ko-KR" dirty="0" smtClean="0"/>
              <a:t>)</a:t>
            </a:r>
            <a:r>
              <a:rPr lang="ko-KR" altLang="en-US" dirty="0" smtClean="0"/>
              <a:t>제곱 빼기 </a:t>
            </a:r>
            <a:r>
              <a:rPr lang="en-US" altLang="ko-KR" dirty="0" smtClean="0"/>
              <a:t>1’ </a:t>
            </a:r>
            <a:r>
              <a:rPr lang="ko-KR" altLang="en-US" dirty="0" smtClean="0"/>
              <a:t>공식을 쓰면 된다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en-US" altLang="ko-KR" dirty="0" smtClean="0"/>
              <a:t>*2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64</a:t>
            </a:r>
            <a:r>
              <a:rPr lang="ko-KR" altLang="en-US" dirty="0" smtClean="0"/>
              <a:t>제곱 </a:t>
            </a:r>
            <a:r>
              <a:rPr lang="en-US" altLang="ko-KR" dirty="0" smtClean="0"/>
              <a:t>-1 = </a:t>
            </a:r>
            <a:r>
              <a:rPr lang="en-US" altLang="ko-KR" dirty="0" smtClean="0"/>
              <a:t>1844</a:t>
            </a:r>
            <a:r>
              <a:rPr lang="ko-KR" altLang="en-US" dirty="0" smtClean="0"/>
              <a:t>경 </a:t>
            </a:r>
            <a:r>
              <a:rPr lang="en-US" altLang="ko-KR" dirty="0" smtClean="0"/>
              <a:t>6744</a:t>
            </a:r>
            <a:r>
              <a:rPr lang="ko-KR" altLang="en-US" dirty="0" smtClean="0"/>
              <a:t>조 </a:t>
            </a:r>
            <a:r>
              <a:rPr lang="en-US" altLang="ko-KR" dirty="0" smtClean="0"/>
              <a:t>737</a:t>
            </a:r>
            <a:r>
              <a:rPr lang="ko-KR" altLang="en-US" dirty="0" smtClean="0"/>
              <a:t>억 </a:t>
            </a:r>
            <a:r>
              <a:rPr lang="en-US" altLang="ko-KR" dirty="0" smtClean="0"/>
              <a:t>955</a:t>
            </a:r>
            <a:r>
              <a:rPr lang="ko-KR" altLang="en-US" dirty="0" smtClean="0"/>
              <a:t>만 </a:t>
            </a:r>
            <a:r>
              <a:rPr lang="en-US" altLang="ko-KR" dirty="0" smtClean="0"/>
              <a:t>1615</a:t>
            </a: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7256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o-KR" altLang="en-US" sz="5400" dirty="0" smtClean="0">
                <a:solidFill>
                  <a:schemeClr val="accent1">
                    <a:lumMod val="75000"/>
                  </a:schemeClr>
                </a:solidFill>
                <a:latin typeface="HY산B" pitchFamily="18" charset="-127"/>
                <a:ea typeface="HY산B" pitchFamily="18" charset="-127"/>
              </a:rPr>
              <a:t>내가 만든 하노이 탑 문제</a:t>
            </a:r>
            <a:endParaRPr lang="ko-KR" altLang="en-US" sz="5400" dirty="0">
              <a:solidFill>
                <a:schemeClr val="accent1">
                  <a:lumMod val="75000"/>
                </a:schemeClr>
              </a:solidFill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572560" cy="5257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sz="2000" dirty="0" err="1" smtClean="0"/>
              <a:t>산지천에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설문대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할망</a:t>
            </a:r>
            <a:r>
              <a:rPr lang="ko-KR" altLang="en-US" sz="2000" dirty="0" smtClean="0"/>
              <a:t> 이라는 신이 주위에 살던 어부에게 전체가 금으로 도배된 막대 </a:t>
            </a:r>
            <a:r>
              <a:rPr lang="en-US" altLang="ko-KR" sz="2000" dirty="0" smtClean="0"/>
              <a:t>4</a:t>
            </a:r>
            <a:r>
              <a:rPr lang="ko-KR" altLang="en-US" sz="2000" dirty="0" smtClean="0"/>
              <a:t>개가 꽂혀 있는 구조물과 가운데 구멍이 뚫려 있는 원판 </a:t>
            </a:r>
            <a:r>
              <a:rPr lang="en-US" altLang="ko-KR" sz="2000" dirty="0" smtClean="0"/>
              <a:t>4</a:t>
            </a:r>
            <a:r>
              <a:rPr lang="ko-KR" altLang="en-US" sz="2000" dirty="0" smtClean="0"/>
              <a:t>개를 주면서 말씀하셨다</a:t>
            </a:r>
            <a:r>
              <a:rPr lang="en-US" altLang="ko-KR" sz="2000" dirty="0" smtClean="0"/>
              <a:t>. “</a:t>
            </a:r>
            <a:r>
              <a:rPr lang="ko-KR" altLang="en-US" sz="2000" dirty="0" smtClean="0"/>
              <a:t>이 원판 </a:t>
            </a:r>
            <a:r>
              <a:rPr lang="en-US" altLang="ko-KR" sz="2000" dirty="0" smtClean="0"/>
              <a:t>4</a:t>
            </a:r>
            <a:r>
              <a:rPr lang="ko-KR" altLang="en-US" sz="2000" dirty="0" smtClean="0"/>
              <a:t>개를 맨 왼쪽에 있는 막대에 큰 것에서 작은 것 순으로 꽂고 한번에 위에 있는 원판 하나씩만 움직여 맨 오른쪽에 있는 기둥에  원래 있던 모양으로 옮겨 놓아라</a:t>
            </a:r>
            <a:r>
              <a:rPr lang="en-US" altLang="ko-KR" sz="2000" dirty="0" smtClean="0"/>
              <a:t>..</a:t>
            </a:r>
            <a:r>
              <a:rPr lang="ko-KR" altLang="en-US" sz="2000" dirty="0" smtClean="0"/>
              <a:t>규칙은 작은 원판 위에 큰 원판이 못 올라온다는 것이고 한번에 딱 하나의 원판만 움직일 수 있다는 것이다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이 문제를 풀면 내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너에게 큰 상을 줄 것이다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시간은 딱 </a:t>
            </a:r>
            <a:r>
              <a:rPr lang="en-US" altLang="ko-KR" sz="2000" dirty="0" smtClean="0"/>
              <a:t>10</a:t>
            </a:r>
            <a:r>
              <a:rPr lang="ko-KR" altLang="en-US" sz="2000" dirty="0" smtClean="0"/>
              <a:t>일만 줄 것이다</a:t>
            </a:r>
            <a:r>
              <a:rPr lang="en-US" altLang="ko-KR" sz="2000" dirty="0" smtClean="0"/>
              <a:t>.” </a:t>
            </a:r>
            <a:r>
              <a:rPr lang="ko-KR" altLang="en-US" sz="2000" dirty="0" smtClean="0"/>
              <a:t>나무꾼이 원판을 한 번 옮기는 데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일이 걸린다면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나무꾼은 과연 이 문제를 풀 수 있겠는가</a:t>
            </a:r>
            <a:r>
              <a:rPr lang="en-US" altLang="ko-KR" sz="2000" dirty="0" smtClean="0"/>
              <a:t>?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r>
              <a:rPr lang="ko-KR" altLang="en-US" dirty="0" smtClean="0"/>
              <a:t>문제 풀이 </a:t>
            </a:r>
            <a:r>
              <a:rPr lang="en-US" altLang="ko-KR" dirty="0" smtClean="0"/>
              <a:t>: </a:t>
            </a:r>
          </a:p>
          <a:p>
            <a:pPr>
              <a:buNone/>
            </a:pP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2214546" y="4429132"/>
          <a:ext cx="6096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65760"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기둥수가 </a:t>
                      </a:r>
                      <a:r>
                        <a:rPr lang="en-US" altLang="ko-KR" sz="1800" dirty="0" smtClean="0"/>
                        <a:t>4</a:t>
                      </a:r>
                      <a:r>
                        <a:rPr lang="ko-KR" altLang="en-US" sz="1800" dirty="0" smtClean="0"/>
                        <a:t>개일 때</a:t>
                      </a:r>
                      <a:endParaRPr lang="ko-KR" alt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원판 수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번 수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13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직선 화살표 연결선 5"/>
          <p:cNvCxnSpPr/>
          <p:nvPr/>
        </p:nvCxnSpPr>
        <p:spPr>
          <a:xfrm rot="16200000" flipV="1">
            <a:off x="6143636" y="5429264"/>
            <a:ext cx="42862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86050" y="585789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9&lt;10, </a:t>
            </a:r>
            <a:r>
              <a:rPr lang="ko-KR" altLang="en-US" dirty="0" smtClean="0"/>
              <a:t>그러므로 나무꾼은 이 문제를 풀 수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7256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o-KR" altLang="en-US" sz="5400" dirty="0" smtClean="0">
                <a:solidFill>
                  <a:schemeClr val="accent1">
                    <a:lumMod val="75000"/>
                  </a:schemeClr>
                </a:solidFill>
                <a:latin typeface="HY산B" pitchFamily="18" charset="-127"/>
                <a:ea typeface="HY산B" pitchFamily="18" charset="-127"/>
              </a:rPr>
              <a:t>결과</a:t>
            </a:r>
            <a:endParaRPr lang="ko-KR" altLang="en-US" sz="5400" dirty="0">
              <a:solidFill>
                <a:schemeClr val="accent1">
                  <a:lumMod val="75000"/>
                </a:schemeClr>
              </a:solidFill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42844" y="1500174"/>
            <a:ext cx="8572560" cy="53578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en-US" altLang="ko-K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altLang="ko-K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altLang="ko-K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altLang="ko-K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altLang="ko-K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None/>
            </a:pPr>
            <a:endParaRPr lang="en-US" altLang="ko-K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altLang="ko-K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ko-KR" alt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기둥 </a:t>
            </a:r>
            <a:r>
              <a:rPr lang="en-US" altLang="ko-K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r>
              <a:rPr lang="ko-KR" alt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개일 때 규칙 </a:t>
            </a:r>
            <a:r>
              <a:rPr lang="en-US" altLang="ko-K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  <a:r>
              <a:rPr lang="ko-KR" alt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원판 수가 기둥 수보다 작을 때 까지는 </a:t>
            </a:r>
            <a:r>
              <a:rPr lang="en-US" altLang="ko-K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r>
              <a:rPr lang="ko-KR" alt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씩 늘어나고</a:t>
            </a:r>
            <a:r>
              <a:rPr lang="en-US" altLang="ko-K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 </a:t>
            </a:r>
            <a:r>
              <a:rPr lang="ko-KR" alt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같아지는 시점부터 </a:t>
            </a:r>
            <a:r>
              <a:rPr lang="en-US" altLang="ko-K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r>
              <a:rPr lang="ko-KR" alt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번 씩 늘어난다</a:t>
            </a:r>
            <a:r>
              <a:rPr lang="en-US" altLang="ko-K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  <a:p>
            <a:r>
              <a:rPr lang="ko-KR" alt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기둥 </a:t>
            </a:r>
            <a:r>
              <a:rPr lang="en-US" altLang="ko-K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4, 5</a:t>
            </a:r>
            <a:r>
              <a:rPr lang="ko-KR" alt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개일 때 규칙 </a:t>
            </a:r>
            <a:r>
              <a:rPr lang="en-US" altLang="ko-K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  <a:r>
              <a:rPr lang="ko-KR" alt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원판 수가 기둥 수보다 작을 때는 번 수가 </a:t>
            </a:r>
            <a:r>
              <a:rPr lang="en-US" altLang="ko-K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r>
              <a:rPr lang="ko-KR" alt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씩 늘어나지만</a:t>
            </a:r>
            <a:r>
              <a:rPr lang="en-US" altLang="ko-K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ko-KR" alt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원판 수와 기둥 수와 같아지는 시점부터는 번 수가 </a:t>
            </a:r>
            <a:r>
              <a:rPr lang="en-US" altLang="ko-K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r>
              <a:rPr lang="ko-KR" alt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씩 늘어난다</a:t>
            </a:r>
            <a:r>
              <a:rPr lang="en-US" altLang="ko-K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en-US" altLang="ko-K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altLang="ko-K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altLang="ko-K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altLang="ko-K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altLang="ko-K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altLang="ko-K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altLang="ko-K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altLang="ko-K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altLang="ko-K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altLang="ko-K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altLang="ko-K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altLang="ko-K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None/>
            </a:pPr>
            <a:endParaRPr lang="en-US" altLang="ko-K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500035" y="1714486"/>
          <a:ext cx="8001055" cy="278608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0211"/>
                <a:gridCol w="1600211"/>
                <a:gridCol w="1600211"/>
                <a:gridCol w="1600211"/>
                <a:gridCol w="1600211"/>
              </a:tblGrid>
              <a:tr h="459034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기둥 </a:t>
                      </a:r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기둥 </a:t>
                      </a:r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기둥 </a:t>
                      </a:r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기둥 </a:t>
                      </a:r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/>
                </a:tc>
              </a:tr>
              <a:tr h="4654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원판 </a:t>
                      </a:r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dirty="0" smtClean="0"/>
                        <a:t>안됨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/>
                </a:tc>
              </a:tr>
              <a:tr h="4654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원판 </a:t>
                      </a:r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dirty="0" smtClean="0"/>
                        <a:t>안됨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/>
                </a:tc>
              </a:tr>
              <a:tr h="4654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원판 </a:t>
                      </a:r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dirty="0" smtClean="0"/>
                        <a:t>안됨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15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7</a:t>
                      </a:r>
                      <a:endParaRPr lang="ko-KR" altLang="en-US" dirty="0"/>
                    </a:p>
                  </a:txBody>
                  <a:tcPr/>
                </a:tc>
              </a:tr>
              <a:tr h="4654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원판 </a:t>
                      </a:r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dirty="0" smtClean="0"/>
                        <a:t>안됨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31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13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11</a:t>
                      </a:r>
                      <a:endParaRPr lang="ko-KR" altLang="en-US" dirty="0"/>
                    </a:p>
                  </a:txBody>
                  <a:tcPr/>
                </a:tc>
              </a:tr>
              <a:tr h="4654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원판 </a:t>
                      </a:r>
                      <a:r>
                        <a:rPr lang="en-US" altLang="ko-KR" dirty="0" smtClean="0"/>
                        <a:t>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dirty="0" smtClean="0"/>
                        <a:t>안됨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63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17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15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57256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o-KR" altLang="en-US" sz="5400" dirty="0" smtClean="0">
                <a:solidFill>
                  <a:schemeClr val="accent1">
                    <a:lumMod val="75000"/>
                  </a:schemeClr>
                </a:solidFill>
                <a:latin typeface="HY산B" pitchFamily="18" charset="-127"/>
                <a:ea typeface="HY산B" pitchFamily="18" charset="-127"/>
              </a:rPr>
              <a:t>결론</a:t>
            </a:r>
            <a:endParaRPr lang="ko-KR" altLang="en-US" sz="5400" dirty="0">
              <a:solidFill>
                <a:schemeClr val="accent1">
                  <a:lumMod val="75000"/>
                </a:schemeClr>
              </a:solidFill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572560" cy="5257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기둥 수가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개일 때는 원판수가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개가 되는 경우를 제외하고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하노이 탑을 성공시킬 수 없었다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기둥 수가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개일 때는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의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원판 수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제곱 이라는 공식이 성립된다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기둥 수가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4,5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개일 때는 원판 수가 기둥 수보다 작을 때는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씩 늘어나고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원판 수가 기둥 수와 같아지는 시점부터는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씩 늘어난다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7256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o-KR" altLang="en-US" sz="5400" dirty="0" smtClean="0">
                <a:solidFill>
                  <a:schemeClr val="accent1">
                    <a:lumMod val="75000"/>
                  </a:schemeClr>
                </a:solidFill>
                <a:latin typeface="HY산B" pitchFamily="18" charset="-127"/>
                <a:ea typeface="HY산B" pitchFamily="18" charset="-127"/>
              </a:rPr>
              <a:t>프로젝트를 마치며</a:t>
            </a:r>
            <a:endParaRPr lang="ko-KR" altLang="en-US" sz="5400" dirty="0">
              <a:solidFill>
                <a:schemeClr val="accent1">
                  <a:lumMod val="75000"/>
                </a:schemeClr>
              </a:solidFill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572560" cy="5257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dirty="0" smtClean="0"/>
              <a:t>이번 프로젝트를 통해 항상 한 맺혀 있던 하노이 탑에 대해 더 정확히 알 수 있었던 기회였던 것 같아 좋았다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다음 수학학원에서 하노이 탑으로 또 게임을 하면 꼭 일등을 할 수 있을 것 같다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프로젝트를 하며 원판이 하나하나 움직일 때마다 사진을 찍어야 했기 때문에 원판이 </a:t>
            </a:r>
            <a:r>
              <a:rPr lang="en-US" altLang="ko-KR" dirty="0" smtClean="0"/>
              <a:t>4</a:t>
            </a:r>
            <a:r>
              <a:rPr lang="ko-KR" altLang="en-US" dirty="0" smtClean="0"/>
              <a:t>개 이상 있을 때부터는 사진을 찍지 못해서 아쉬웠다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이제 </a:t>
            </a:r>
            <a:r>
              <a:rPr lang="en-US" altLang="ko-KR" dirty="0" smtClean="0"/>
              <a:t>2</a:t>
            </a:r>
            <a:r>
              <a:rPr lang="ko-KR" altLang="en-US" dirty="0" smtClean="0"/>
              <a:t>학기 프로젝트에도 하노이 탑처럼 주위에 있는 것을 주제로 하고 프로젝트를 쓰면 좋을 것 같다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7256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o-KR" altLang="en-US" sz="5400" dirty="0" smtClean="0">
                <a:solidFill>
                  <a:schemeClr val="accent1">
                    <a:lumMod val="75000"/>
                  </a:schemeClr>
                </a:solidFill>
                <a:latin typeface="HY산B" pitchFamily="18" charset="-127"/>
                <a:ea typeface="HY산B" pitchFamily="18" charset="-127"/>
              </a:rPr>
              <a:t>참고사이트</a:t>
            </a:r>
            <a:endParaRPr lang="ko-KR" altLang="en-US" sz="5400" dirty="0">
              <a:solidFill>
                <a:schemeClr val="accent1">
                  <a:lumMod val="75000"/>
                </a:schemeClr>
              </a:solidFill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572560" cy="5257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-KR" altLang="en-US" dirty="0" err="1" smtClean="0"/>
              <a:t>야후</a:t>
            </a:r>
            <a:r>
              <a:rPr lang="ko-KR" altLang="en-US" dirty="0" smtClean="0"/>
              <a:t> 지식 </a:t>
            </a:r>
            <a:r>
              <a:rPr lang="en-US" altLang="ko-KR" dirty="0" smtClean="0"/>
              <a:t>http</a:t>
            </a:r>
            <a:r>
              <a:rPr lang="en-US" altLang="ko-KR" dirty="0" smtClean="0"/>
              <a:t>://k.daum.net/qna/view.html?category_id=QNP&amp;qid=3qL8Y&amp;q=%C7%CF%B3%EB%C0%CC%C5%BE+%B9%AE%C1%A6</a:t>
            </a: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7256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o-KR" altLang="en-US" sz="5400" dirty="0" smtClean="0">
                <a:solidFill>
                  <a:schemeClr val="accent1">
                    <a:lumMod val="75000"/>
                  </a:schemeClr>
                </a:solidFill>
                <a:latin typeface="HY산B" pitchFamily="18" charset="-127"/>
                <a:ea typeface="HY산B" pitchFamily="18" charset="-127"/>
              </a:rPr>
              <a:t>목차</a:t>
            </a:r>
            <a:endParaRPr lang="ko-KR" altLang="en-US" sz="5400" dirty="0">
              <a:solidFill>
                <a:schemeClr val="accent1">
                  <a:lumMod val="75000"/>
                </a:schemeClr>
              </a:solidFill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572560" cy="48737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주제 선정 동기</a:t>
            </a:r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이론적 배경</a:t>
            </a:r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하노이 탑 게임 해 보기</a:t>
            </a:r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pPr marL="822960" lvl="1" indent="-457200">
              <a:buNone/>
            </a:pP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HY산B" pitchFamily="18" charset="-127"/>
                <a:ea typeface="HY산B" pitchFamily="18" charset="-127"/>
              </a:rPr>
              <a:t>가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HY산B" pitchFamily="18" charset="-127"/>
                <a:ea typeface="HY산B" pitchFamily="18" charset="-127"/>
              </a:rPr>
              <a:t>.</a:t>
            </a:r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  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준비물</a:t>
            </a:r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pPr marL="822960" lvl="1" indent="-457200">
              <a:buNone/>
            </a:pP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HY산B" pitchFamily="18" charset="-127"/>
                <a:ea typeface="HY산B" pitchFamily="18" charset="-127"/>
              </a:rPr>
              <a:t>나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HY산B" pitchFamily="18" charset="-127"/>
                <a:ea typeface="HY산B" pitchFamily="18" charset="-127"/>
              </a:rPr>
              <a:t>.</a:t>
            </a:r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  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게임 하며 규칙 찾기</a:t>
            </a:r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하노이 탑 문제</a:t>
            </a:r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내가 만든 하노이 탑 문제</a:t>
            </a:r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결과</a:t>
            </a:r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결론</a:t>
            </a:r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프로젝트를 마치며</a:t>
            </a:r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참고 사이트</a:t>
            </a:r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7256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ko-KR" altLang="en-US" sz="5400" dirty="0" smtClean="0">
                <a:solidFill>
                  <a:schemeClr val="accent1">
                    <a:lumMod val="75000"/>
                  </a:schemeClr>
                </a:solidFill>
                <a:latin typeface="HY산B" pitchFamily="18" charset="-127"/>
                <a:ea typeface="HY산B" pitchFamily="18" charset="-127"/>
              </a:rPr>
              <a:t>주제 선정 동기</a:t>
            </a:r>
            <a:endParaRPr lang="ko-KR" altLang="en-US" sz="5400" dirty="0">
              <a:solidFill>
                <a:schemeClr val="accent1">
                  <a:lumMod val="75000"/>
                </a:schemeClr>
              </a:solidFill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572560" cy="5257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2800" dirty="0" smtClean="0">
                <a:latin typeface="HY산B" pitchFamily="18" charset="-127"/>
                <a:ea typeface="HY산B" pitchFamily="18" charset="-127"/>
              </a:rPr>
              <a:t>6</a:t>
            </a:r>
            <a:r>
              <a:rPr lang="ko-KR" altLang="en-US" sz="2800" dirty="0" smtClean="0">
                <a:latin typeface="HY산B" pitchFamily="18" charset="-127"/>
                <a:ea typeface="HY산B" pitchFamily="18" charset="-127"/>
              </a:rPr>
              <a:t>달 쯤 전 수학학원에서 하노이 탑</a:t>
            </a:r>
            <a:r>
              <a:rPr lang="en-US" altLang="ko-KR" sz="2800" dirty="0" smtClean="0">
                <a:latin typeface="HY산B" pitchFamily="18" charset="-127"/>
                <a:ea typeface="HY산B" pitchFamily="18" charset="-127"/>
              </a:rPr>
              <a:t> </a:t>
            </a:r>
            <a:r>
              <a:rPr lang="ko-KR" altLang="en-US" sz="2800" dirty="0" smtClean="0">
                <a:latin typeface="HY산B" pitchFamily="18" charset="-127"/>
                <a:ea typeface="HY산B" pitchFamily="18" charset="-127"/>
              </a:rPr>
              <a:t>이란 수학놀이를 했다</a:t>
            </a:r>
            <a:r>
              <a:rPr lang="en-US" altLang="ko-KR" sz="2800" dirty="0" smtClean="0">
                <a:latin typeface="HY산B" pitchFamily="18" charset="-127"/>
                <a:ea typeface="HY산B" pitchFamily="18" charset="-127"/>
              </a:rPr>
              <a:t>. </a:t>
            </a:r>
            <a:r>
              <a:rPr lang="ko-KR" altLang="en-US" sz="2800" dirty="0" smtClean="0">
                <a:latin typeface="HY산B" pitchFamily="18" charset="-127"/>
                <a:ea typeface="HY산B" pitchFamily="18" charset="-127"/>
              </a:rPr>
              <a:t>처음 본 수학게임이었지만 </a:t>
            </a:r>
            <a:r>
              <a:rPr lang="en-US" altLang="ko-KR" sz="2800" dirty="0" smtClean="0">
                <a:latin typeface="HY산B" pitchFamily="18" charset="-127"/>
                <a:ea typeface="HY산B" pitchFamily="18" charset="-127"/>
              </a:rPr>
              <a:t>1</a:t>
            </a:r>
            <a:r>
              <a:rPr lang="ko-KR" altLang="en-US" sz="2800" dirty="0" smtClean="0">
                <a:latin typeface="HY산B" pitchFamily="18" charset="-127"/>
                <a:ea typeface="HY산B" pitchFamily="18" charset="-127"/>
              </a:rPr>
              <a:t>등을 하기 위해 열중해서 하노이 탑 문제를 하나하나 해결해 갔지만</a:t>
            </a:r>
            <a:r>
              <a:rPr lang="en-US" altLang="ko-KR" sz="2800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2800" dirty="0" smtClean="0">
                <a:latin typeface="HY산B" pitchFamily="18" charset="-127"/>
                <a:ea typeface="HY산B" pitchFamily="18" charset="-127"/>
              </a:rPr>
              <a:t>결국 꼴등을 했다</a:t>
            </a:r>
            <a:r>
              <a:rPr lang="en-US" altLang="ko-KR" sz="2800" dirty="0" smtClean="0">
                <a:latin typeface="HY산B" pitchFamily="18" charset="-127"/>
                <a:ea typeface="HY산B" pitchFamily="18" charset="-127"/>
              </a:rPr>
              <a:t>. </a:t>
            </a:r>
            <a:r>
              <a:rPr lang="ko-KR" altLang="en-US" sz="2800" dirty="0" smtClean="0">
                <a:latin typeface="HY산B" pitchFamily="18" charset="-127"/>
                <a:ea typeface="HY산B" pitchFamily="18" charset="-127"/>
              </a:rPr>
              <a:t>자극을 받은 나는 그 때부터 심심풀이로 집에서 종이로 하노이 탑을 만들고 해 봤다</a:t>
            </a:r>
            <a:r>
              <a:rPr lang="en-US" altLang="ko-KR" sz="2800" dirty="0" smtClean="0">
                <a:latin typeface="HY산B" pitchFamily="18" charset="-127"/>
                <a:ea typeface="HY산B" pitchFamily="18" charset="-127"/>
              </a:rPr>
              <a:t>. </a:t>
            </a:r>
            <a:r>
              <a:rPr lang="ko-KR" altLang="en-US" sz="2800" dirty="0" smtClean="0">
                <a:latin typeface="HY산B" pitchFamily="18" charset="-127"/>
                <a:ea typeface="HY산B" pitchFamily="18" charset="-127"/>
              </a:rPr>
              <a:t>영재학급에서 프로젝트 소개를 받은 그 날에도 하노이 탑을 가지고 놀았다</a:t>
            </a:r>
            <a:r>
              <a:rPr lang="en-US" altLang="ko-KR" sz="2800" dirty="0" smtClean="0">
                <a:latin typeface="HY산B" pitchFamily="18" charset="-127"/>
                <a:ea typeface="HY산B" pitchFamily="18" charset="-127"/>
              </a:rPr>
              <a:t>. </a:t>
            </a:r>
            <a:r>
              <a:rPr lang="ko-KR" altLang="en-US" sz="2800" dirty="0" smtClean="0">
                <a:latin typeface="HY산B" pitchFamily="18" charset="-127"/>
                <a:ea typeface="HY산B" pitchFamily="18" charset="-127"/>
              </a:rPr>
              <a:t>그런데 하노이 탑이 이번 영재 프로젝트에 잘 맞을 것 같아서 이번 프로젝트 주제를 하노이 탑으로 했다</a:t>
            </a:r>
            <a:r>
              <a:rPr lang="en-US" altLang="ko-KR" sz="2800" dirty="0" smtClean="0">
                <a:latin typeface="HY산B" pitchFamily="18" charset="-127"/>
                <a:ea typeface="HY산B" pitchFamily="18" charset="-127"/>
              </a:rPr>
              <a:t>. </a:t>
            </a:r>
            <a:endParaRPr lang="ko-KR" altLang="en-US" sz="2800" dirty="0">
              <a:latin typeface="HY산B" pitchFamily="18" charset="-127"/>
              <a:ea typeface="HY산B" pitchFamily="18" charset="-127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7256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ko-KR" altLang="en-US" sz="5400" dirty="0" smtClean="0">
                <a:solidFill>
                  <a:schemeClr val="accent1">
                    <a:lumMod val="75000"/>
                  </a:schemeClr>
                </a:solidFill>
                <a:latin typeface="HY산B" pitchFamily="18" charset="-127"/>
                <a:ea typeface="HY산B" pitchFamily="18" charset="-127"/>
              </a:rPr>
              <a:t>이론적 배경</a:t>
            </a:r>
            <a:endParaRPr lang="ko-KR" altLang="en-US" sz="5400" dirty="0">
              <a:solidFill>
                <a:schemeClr val="accent1">
                  <a:lumMod val="75000"/>
                </a:schemeClr>
              </a:solidFill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572560" cy="5257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ko-KR" altLang="en-US" sz="3600" dirty="0" smtClean="0">
                <a:latin typeface="HY산B" pitchFamily="18" charset="-127"/>
                <a:ea typeface="HY산B" pitchFamily="18" charset="-127"/>
                <a:cs typeface="Verdana" pitchFamily="34" charset="0"/>
              </a:rPr>
              <a:t>이 퍼즐을 처음 만든 사람은 </a:t>
            </a:r>
            <a:r>
              <a:rPr lang="en-US" altLang="ko-KR" sz="3600" dirty="0" smtClean="0">
                <a:latin typeface="HY산B" pitchFamily="18" charset="-127"/>
                <a:ea typeface="HY산B" pitchFamily="18" charset="-127"/>
                <a:cs typeface="Verdana" pitchFamily="34" charset="0"/>
              </a:rPr>
              <a:t>1883</a:t>
            </a:r>
            <a:r>
              <a:rPr lang="ko-KR" altLang="en-US" sz="3600" dirty="0" smtClean="0">
                <a:latin typeface="HY산B" pitchFamily="18" charset="-127"/>
                <a:ea typeface="HY산B" pitchFamily="18" charset="-127"/>
                <a:cs typeface="Verdana" pitchFamily="34" charset="0"/>
              </a:rPr>
              <a:t>년 </a:t>
            </a:r>
            <a:r>
              <a:rPr lang="ko-KR" altLang="en-US" sz="3600" dirty="0" err="1" smtClean="0">
                <a:latin typeface="HY산B" pitchFamily="18" charset="-127"/>
                <a:ea typeface="HY산B" pitchFamily="18" charset="-127"/>
                <a:cs typeface="Verdana" pitchFamily="34" charset="0"/>
              </a:rPr>
              <a:t>클라우스</a:t>
            </a:r>
            <a:r>
              <a:rPr lang="ko-KR" altLang="en-US" sz="3600" dirty="0" smtClean="0">
                <a:latin typeface="HY산B" pitchFamily="18" charset="-127"/>
                <a:ea typeface="HY산B" pitchFamily="18" charset="-127"/>
                <a:cs typeface="Verdana" pitchFamily="34" charset="0"/>
              </a:rPr>
              <a:t> 교수 라는 사람이다</a:t>
            </a:r>
            <a:r>
              <a:rPr lang="en-US" altLang="ko-KR" sz="3600" dirty="0" smtClean="0">
                <a:latin typeface="HY산B" pitchFamily="18" charset="-127"/>
                <a:ea typeface="HY산B" pitchFamily="18" charset="-127"/>
                <a:cs typeface="Verdana" pitchFamily="34" charset="0"/>
              </a:rPr>
              <a:t>. </a:t>
            </a:r>
          </a:p>
          <a:p>
            <a:r>
              <a:rPr lang="ko-KR" altLang="en-US" sz="3600" dirty="0" smtClean="0">
                <a:latin typeface="HY산B" pitchFamily="18" charset="-127"/>
                <a:ea typeface="HY산B" pitchFamily="18" charset="-127"/>
                <a:cs typeface="Verdana" pitchFamily="34" charset="0"/>
              </a:rPr>
              <a:t>이 때 하노이탑은 받침대에 나무 막대 </a:t>
            </a:r>
            <a:r>
              <a:rPr lang="en-US" altLang="ko-KR" sz="3600" dirty="0" smtClean="0">
                <a:latin typeface="HY산B" pitchFamily="18" charset="-127"/>
                <a:ea typeface="HY산B" pitchFamily="18" charset="-127"/>
                <a:cs typeface="Verdana" pitchFamily="34" charset="0"/>
              </a:rPr>
              <a:t>3</a:t>
            </a:r>
            <a:r>
              <a:rPr lang="ko-KR" altLang="en-US" sz="3600" dirty="0" smtClean="0">
                <a:latin typeface="HY산B" pitchFamily="18" charset="-127"/>
                <a:ea typeface="HY산B" pitchFamily="18" charset="-127"/>
                <a:cs typeface="Verdana" pitchFamily="34" charset="0"/>
              </a:rPr>
              <a:t>개가 박혀 있고 이중 왼쪽 끝에 반지름이 다른 원 반 </a:t>
            </a:r>
            <a:r>
              <a:rPr lang="en-US" altLang="ko-KR" sz="3600" dirty="0" smtClean="0">
                <a:latin typeface="HY산B" pitchFamily="18" charset="-127"/>
                <a:ea typeface="HY산B" pitchFamily="18" charset="-127"/>
                <a:cs typeface="Verdana" pitchFamily="34" charset="0"/>
              </a:rPr>
              <a:t>3</a:t>
            </a:r>
            <a:r>
              <a:rPr lang="ko-KR" altLang="en-US" sz="3600" dirty="0" smtClean="0">
                <a:latin typeface="HY산B" pitchFamily="18" charset="-127"/>
                <a:ea typeface="HY산B" pitchFamily="18" charset="-127"/>
                <a:cs typeface="Verdana" pitchFamily="34" charset="0"/>
              </a:rPr>
              <a:t>개 이상이 위로 갈 수록 크기가 작아지는 순서로 놓여 있다</a:t>
            </a:r>
            <a:r>
              <a:rPr lang="en-US" altLang="ko-KR" sz="3600" dirty="0" smtClean="0">
                <a:latin typeface="HY산B" pitchFamily="18" charset="-127"/>
                <a:ea typeface="HY산B" pitchFamily="18" charset="-127"/>
                <a:cs typeface="Verdana" pitchFamily="34" charset="0"/>
              </a:rPr>
              <a:t>.</a:t>
            </a:r>
          </a:p>
          <a:p>
            <a:r>
              <a:rPr lang="ko-KR" altLang="en-US" sz="3600" dirty="0" smtClean="0">
                <a:latin typeface="HY산B" pitchFamily="18" charset="-127"/>
                <a:ea typeface="HY산B" pitchFamily="18" charset="-127"/>
                <a:cs typeface="Verdana" pitchFamily="34" charset="0"/>
              </a:rPr>
              <a:t> </a:t>
            </a:r>
            <a:r>
              <a:rPr lang="ko-KR" altLang="en-US" sz="3600" dirty="0" smtClean="0">
                <a:latin typeface="HY산B" pitchFamily="18" charset="-127"/>
                <a:ea typeface="HY산B" pitchFamily="18" charset="-127"/>
                <a:cs typeface="Verdana" pitchFamily="34" charset="0"/>
              </a:rPr>
              <a:t>하노이 탑의 규칙은 큰 원반을 작은 원반 위에 놓을 수 없다는 규칙으로 한 번에 맨 위에 있는 원반 </a:t>
            </a:r>
            <a:r>
              <a:rPr lang="en-US" altLang="ko-KR" sz="3600" dirty="0" smtClean="0">
                <a:latin typeface="HY산B" pitchFamily="18" charset="-127"/>
                <a:ea typeface="HY산B" pitchFamily="18" charset="-127"/>
                <a:cs typeface="Verdana" pitchFamily="34" charset="0"/>
              </a:rPr>
              <a:t>1</a:t>
            </a:r>
            <a:r>
              <a:rPr lang="ko-KR" altLang="en-US" sz="3600" dirty="0" smtClean="0">
                <a:latin typeface="HY산B" pitchFamily="18" charset="-127"/>
                <a:ea typeface="HY산B" pitchFamily="18" charset="-127"/>
                <a:cs typeface="Verdana" pitchFamily="34" charset="0"/>
              </a:rPr>
              <a:t>개씩만 움직이고 최대한 조금 움직여서 탑 전체를 맨 오른쪽 막대로 이동시키는 것이다</a:t>
            </a:r>
            <a:r>
              <a:rPr lang="en-US" altLang="ko-KR" sz="3600" dirty="0" smtClean="0">
                <a:latin typeface="HY산B" pitchFamily="18" charset="-127"/>
                <a:ea typeface="HY산B" pitchFamily="18" charset="-127"/>
                <a:cs typeface="Verdana" pitchFamily="34" charset="0"/>
              </a:rPr>
              <a:t>.</a:t>
            </a:r>
            <a:endParaRPr lang="ko-KR" altLang="en-US" sz="3600" dirty="0" smtClean="0">
              <a:latin typeface="HY산B" pitchFamily="18" charset="-127"/>
              <a:ea typeface="HY산B" pitchFamily="18" charset="-127"/>
              <a:cs typeface="Verdana" pitchFamily="34" charset="0"/>
            </a:endParaRPr>
          </a:p>
          <a:p>
            <a:endParaRPr lang="en-US" altLang="ko-KR" sz="36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7256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ko-KR" altLang="en-US" sz="6000" dirty="0" smtClean="0">
                <a:solidFill>
                  <a:schemeClr val="accent1">
                    <a:lumMod val="75000"/>
                  </a:schemeClr>
                </a:solidFill>
                <a:latin typeface="HY산B" pitchFamily="18" charset="-127"/>
                <a:ea typeface="HY산B" pitchFamily="18" charset="-127"/>
              </a:rPr>
              <a:t>하노이 탑 게임 해 보기</a:t>
            </a:r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sz="2400" dirty="0" smtClean="0">
                <a:solidFill>
                  <a:schemeClr val="accent1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(1)</a:t>
            </a:r>
            <a:r>
              <a:rPr lang="ko-KR" altLang="en-US" sz="2400" dirty="0" smtClean="0">
                <a:solidFill>
                  <a:schemeClr val="accent1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준비물</a:t>
            </a:r>
            <a:endParaRPr lang="ko-KR" altLang="en-US" sz="2400" dirty="0">
              <a:solidFill>
                <a:schemeClr val="accent1">
                  <a:lumMod val="7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42844" y="1500174"/>
            <a:ext cx="8572560" cy="53578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양면 테이프</a:t>
            </a:r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풀</a:t>
            </a:r>
            <a:endParaRPr lang="en-US" altLang="ko-KR" dirty="0" smtClean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종이</a:t>
            </a:r>
            <a:endParaRPr lang="en-US" altLang="ko-KR" dirty="0" smtClean="0"/>
          </a:p>
          <a:p>
            <a:r>
              <a:rPr lang="en-US" altLang="ko-KR" dirty="0" smtClean="0"/>
              <a:t>4. </a:t>
            </a:r>
            <a:r>
              <a:rPr lang="ko-KR" altLang="en-US" dirty="0" smtClean="0"/>
              <a:t>색종이</a:t>
            </a:r>
            <a:endParaRPr lang="en-US" altLang="ko-KR" dirty="0" smtClean="0"/>
          </a:p>
          <a:p>
            <a:r>
              <a:rPr lang="en-US" altLang="ko-KR" dirty="0" smtClean="0"/>
              <a:t>5. </a:t>
            </a:r>
            <a:r>
              <a:rPr lang="ko-KR" altLang="en-US" dirty="0" smtClean="0"/>
              <a:t>가위</a:t>
            </a:r>
            <a:endParaRPr lang="en-US" altLang="ko-KR" dirty="0" smtClean="0"/>
          </a:p>
          <a:p>
            <a:r>
              <a:rPr lang="en-US" altLang="ko-KR" dirty="0" smtClean="0"/>
              <a:t>6. </a:t>
            </a:r>
            <a:r>
              <a:rPr lang="ko-KR" altLang="en-US" dirty="0" smtClean="0"/>
              <a:t>컴퍼스</a:t>
            </a:r>
            <a:endParaRPr lang="en-US" altLang="ko-KR" dirty="0" smtClean="0"/>
          </a:p>
          <a:p>
            <a:r>
              <a:rPr lang="en-US" altLang="ko-KR" dirty="0" smtClean="0"/>
              <a:t>7. </a:t>
            </a:r>
            <a:r>
              <a:rPr lang="ko-KR" altLang="en-US" dirty="0" smtClean="0"/>
              <a:t>자</a:t>
            </a:r>
            <a:endParaRPr lang="en-US" altLang="ko-KR" dirty="0" smtClean="0"/>
          </a:p>
          <a:p>
            <a:r>
              <a:rPr lang="en-US" altLang="ko-KR" dirty="0" smtClean="0"/>
              <a:t>8. </a:t>
            </a:r>
            <a:r>
              <a:rPr lang="ko-KR" altLang="en-US" dirty="0" smtClean="0"/>
              <a:t>연필</a:t>
            </a:r>
            <a:endParaRPr lang="ko-KR" altLang="en-US" dirty="0"/>
          </a:p>
        </p:txBody>
      </p:sp>
      <p:pic>
        <p:nvPicPr>
          <p:cNvPr id="1026" name="Picture 2" descr="C:\Users\삼성\Pictures\2011-07-22\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785926"/>
            <a:ext cx="4929222" cy="44048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643998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ko-KR" altLang="en-US" sz="6000" dirty="0" smtClean="0">
                <a:solidFill>
                  <a:schemeClr val="accent1">
                    <a:lumMod val="75000"/>
                  </a:schemeClr>
                </a:solidFill>
                <a:latin typeface="HY산B" pitchFamily="18" charset="-127"/>
                <a:ea typeface="HY산B" pitchFamily="18" charset="-127"/>
              </a:rPr>
              <a:t>하노이 탑 게임 해 </a:t>
            </a:r>
            <a:r>
              <a:rPr lang="ko-KR" altLang="en-US" sz="6000" dirty="0" smtClean="0">
                <a:solidFill>
                  <a:schemeClr val="accent1">
                    <a:lumMod val="75000"/>
                  </a:schemeClr>
                </a:solidFill>
                <a:latin typeface="HY산B" pitchFamily="18" charset="-127"/>
                <a:ea typeface="HY산B" pitchFamily="18" charset="-127"/>
              </a:rPr>
              <a:t>보기</a:t>
            </a:r>
            <a:r>
              <a:rPr lang="en-US" altLang="ko-KR" sz="6000" dirty="0" smtClean="0">
                <a:solidFill>
                  <a:schemeClr val="accent1">
                    <a:lumMod val="75000"/>
                  </a:schemeClr>
                </a:solidFill>
                <a:latin typeface="HY산B" pitchFamily="18" charset="-127"/>
                <a:ea typeface="HY산B" pitchFamily="18" charset="-127"/>
              </a:rPr>
              <a:t/>
            </a:r>
            <a:br>
              <a:rPr lang="en-US" altLang="ko-KR" sz="6000" dirty="0" smtClean="0">
                <a:solidFill>
                  <a:schemeClr val="accent1">
                    <a:lumMod val="75000"/>
                  </a:schemeClr>
                </a:solidFill>
                <a:latin typeface="HY산B" pitchFamily="18" charset="-127"/>
                <a:ea typeface="HY산B" pitchFamily="18" charset="-127"/>
              </a:rPr>
            </a:br>
            <a:r>
              <a:rPr lang="en-US" altLang="ko-KR" sz="2200" dirty="0" smtClean="0">
                <a:solidFill>
                  <a:schemeClr val="accent1">
                    <a:lumMod val="75000"/>
                  </a:schemeClr>
                </a:solidFill>
                <a:latin typeface="HY산B" pitchFamily="18" charset="-127"/>
                <a:ea typeface="HY산B" pitchFamily="18" charset="-127"/>
              </a:rPr>
              <a:t>(</a:t>
            </a:r>
            <a:r>
              <a:rPr lang="ko-KR" altLang="en-US" sz="2200" dirty="0" smtClean="0">
                <a:solidFill>
                  <a:schemeClr val="accent1">
                    <a:lumMod val="75000"/>
                  </a:schemeClr>
                </a:solidFill>
                <a:latin typeface="HY산B" pitchFamily="18" charset="-127"/>
                <a:ea typeface="HY산B" pitchFamily="18" charset="-127"/>
              </a:rPr>
              <a:t>구조물 만들기</a:t>
            </a:r>
            <a:r>
              <a:rPr lang="en-US" altLang="ko-KR" sz="2200" dirty="0" smtClean="0">
                <a:solidFill>
                  <a:schemeClr val="accent1">
                    <a:lumMod val="75000"/>
                  </a:schemeClr>
                </a:solidFill>
                <a:latin typeface="HY산B" pitchFamily="18" charset="-127"/>
                <a:ea typeface="HY산B" pitchFamily="18" charset="-127"/>
              </a:rPr>
              <a:t>)</a:t>
            </a:r>
            <a:endParaRPr lang="ko-KR" altLang="en-US" sz="2200" dirty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42844" y="1500174"/>
            <a:ext cx="8643998" cy="53578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2050" name="Picture 2" descr="C:\Users\삼성\Pictures\2011-07-22\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488" y="2127205"/>
            <a:ext cx="2412000" cy="1516109"/>
          </a:xfrm>
          <a:prstGeom prst="rect">
            <a:avLst/>
          </a:prstGeom>
          <a:noFill/>
        </p:spPr>
      </p:pic>
      <p:pic>
        <p:nvPicPr>
          <p:cNvPr id="2051" name="Picture 3" descr="C:\Users\삼성\Pictures\2011-07-22\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7256" y="3137445"/>
            <a:ext cx="2412000" cy="1791753"/>
          </a:xfrm>
          <a:prstGeom prst="rect">
            <a:avLst/>
          </a:prstGeom>
          <a:noFill/>
        </p:spPr>
      </p:pic>
      <p:pic>
        <p:nvPicPr>
          <p:cNvPr id="2052" name="Picture 4" descr="C:\Users\삼성\Pictures\2011-07-22\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9024" y="2065875"/>
            <a:ext cx="2412000" cy="1791753"/>
          </a:xfrm>
          <a:prstGeom prst="rect">
            <a:avLst/>
          </a:prstGeom>
          <a:noFill/>
        </p:spPr>
      </p:pic>
      <p:pic>
        <p:nvPicPr>
          <p:cNvPr id="7" name="Picture 2" descr="C:\Users\삼성\Pictures\2011-07-22\0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7586" y="4767794"/>
            <a:ext cx="2412000" cy="1661602"/>
          </a:xfrm>
          <a:prstGeom prst="rect">
            <a:avLst/>
          </a:prstGeom>
          <a:noFill/>
        </p:spPr>
      </p:pic>
      <p:pic>
        <p:nvPicPr>
          <p:cNvPr id="8" name="Picture 3" descr="C:\Users\삼성\Pictures\2011-07-22\0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735871"/>
            <a:ext cx="2412000" cy="1693525"/>
          </a:xfrm>
          <a:prstGeom prst="rect">
            <a:avLst/>
          </a:prstGeom>
          <a:noFill/>
        </p:spPr>
      </p:pic>
      <p:cxnSp>
        <p:nvCxnSpPr>
          <p:cNvPr id="10" name="직선 화살표 연결선 9"/>
          <p:cNvCxnSpPr/>
          <p:nvPr/>
        </p:nvCxnSpPr>
        <p:spPr>
          <a:xfrm>
            <a:off x="2928926" y="2714620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flipV="1">
            <a:off x="5000628" y="2643182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 rot="10800000">
            <a:off x="3071802" y="5929330"/>
            <a:ext cx="2286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rot="5400000">
            <a:off x="7000892" y="435769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7256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o-KR" altLang="en-US" sz="5400" dirty="0" smtClean="0">
                <a:solidFill>
                  <a:schemeClr val="accent1">
                    <a:lumMod val="75000"/>
                  </a:schemeClr>
                </a:solidFill>
                <a:latin typeface="HY산B" pitchFamily="18" charset="-127"/>
                <a:ea typeface="HY산B" pitchFamily="18" charset="-127"/>
              </a:rPr>
              <a:t>하노이 탑 게임 해 </a:t>
            </a:r>
            <a:r>
              <a:rPr lang="ko-KR" altLang="en-US" sz="5400" dirty="0" smtClean="0">
                <a:solidFill>
                  <a:schemeClr val="accent1">
                    <a:lumMod val="75000"/>
                  </a:schemeClr>
                </a:solidFill>
                <a:latin typeface="HY산B" pitchFamily="18" charset="-127"/>
                <a:ea typeface="HY산B" pitchFamily="18" charset="-127"/>
              </a:rPr>
              <a:t>보기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42844" y="1500174"/>
            <a:ext cx="8572560" cy="53578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기둥이 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개 있을 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때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원판이 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개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ko-KR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pic>
        <p:nvPicPr>
          <p:cNvPr id="5123" name="Picture 3" descr="C:\Users\삼성\Pictures\2011-07-22\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928802"/>
            <a:ext cx="2160000" cy="1620131"/>
          </a:xfrm>
          <a:prstGeom prst="rect">
            <a:avLst/>
          </a:prstGeom>
          <a:noFill/>
        </p:spPr>
      </p:pic>
      <p:pic>
        <p:nvPicPr>
          <p:cNvPr id="5125" name="Picture 5" descr="C:\Users\삼성\Pictures\2011-07-22\036 - 복사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00240"/>
            <a:ext cx="2160000" cy="1620131"/>
          </a:xfrm>
          <a:prstGeom prst="rect">
            <a:avLst/>
          </a:prstGeom>
          <a:noFill/>
        </p:spPr>
      </p:pic>
      <p:pic>
        <p:nvPicPr>
          <p:cNvPr id="5127" name="Picture 7" descr="C:\Users\삼성\Pictures\2011-07-22\037 - 복사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7818" y="3429000"/>
            <a:ext cx="2160000" cy="1620131"/>
          </a:xfrm>
          <a:prstGeom prst="rect">
            <a:avLst/>
          </a:prstGeom>
          <a:noFill/>
        </p:spPr>
      </p:pic>
      <p:pic>
        <p:nvPicPr>
          <p:cNvPr id="7" name="Picture 4" descr="C:\Users\삼성\Pictures\2011-07-22\0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8148" y="4714884"/>
            <a:ext cx="2160000" cy="1620131"/>
          </a:xfrm>
          <a:prstGeom prst="rect">
            <a:avLst/>
          </a:prstGeom>
          <a:noFill/>
        </p:spPr>
      </p:pic>
      <p:pic>
        <p:nvPicPr>
          <p:cNvPr id="8" name="Picture 6" descr="C:\Users\삼성\Pictures\2011-07-22\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4612" y="4594951"/>
            <a:ext cx="2160000" cy="1620131"/>
          </a:xfrm>
          <a:prstGeom prst="rect">
            <a:avLst/>
          </a:prstGeom>
          <a:noFill/>
        </p:spPr>
      </p:pic>
      <p:cxnSp>
        <p:nvCxnSpPr>
          <p:cNvPr id="12" name="직선 화살표 연결선 11"/>
          <p:cNvCxnSpPr/>
          <p:nvPr/>
        </p:nvCxnSpPr>
        <p:spPr>
          <a:xfrm>
            <a:off x="2857488" y="3786190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 flipV="1">
            <a:off x="5643570" y="3286124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 rot="5400000">
            <a:off x="6893735" y="4393413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 rot="10800000">
            <a:off x="2500298" y="6143644"/>
            <a:ext cx="38576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01122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o-KR" altLang="en-US" sz="5400" dirty="0" smtClean="0">
                <a:solidFill>
                  <a:schemeClr val="accent1">
                    <a:lumMod val="75000"/>
                  </a:schemeClr>
                </a:solidFill>
                <a:latin typeface="HY산B" pitchFamily="18" charset="-127"/>
                <a:ea typeface="HY산B" pitchFamily="18" charset="-127"/>
              </a:rPr>
              <a:t>하노이 탑 게임 해 </a:t>
            </a:r>
            <a:r>
              <a:rPr lang="ko-KR" altLang="en-US" sz="5400" dirty="0" smtClean="0">
                <a:solidFill>
                  <a:schemeClr val="accent1">
                    <a:lumMod val="75000"/>
                  </a:schemeClr>
                </a:solidFill>
                <a:latin typeface="HY산B" pitchFamily="18" charset="-127"/>
                <a:ea typeface="HY산B" pitchFamily="18" charset="-127"/>
              </a:rPr>
              <a:t>보기</a:t>
            </a:r>
            <a:endParaRPr lang="ko-KR" altLang="en-US" sz="2400" dirty="0" smtClean="0">
              <a:solidFill>
                <a:schemeClr val="accent1">
                  <a:lumMod val="7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42844" y="1500174"/>
            <a:ext cx="8572560" cy="53578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altLang="ko-KR" dirty="0" smtClean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기둥이 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개 있을 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때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원판이 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개</a:t>
            </a:r>
            <a:endParaRPr lang="en-US" altLang="ko-KR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ko-KR" dirty="0" smtClean="0"/>
          </a:p>
          <a:p>
            <a:pPr>
              <a:buNone/>
            </a:pPr>
            <a:endParaRPr lang="en-US" altLang="ko-KR" sz="3200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108" name="Picture 12" descr="C:\Users\삼성\Pictures\2011-07-22\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6380" y="2007449"/>
            <a:ext cx="1800000" cy="1350113"/>
          </a:xfrm>
          <a:prstGeom prst="rect">
            <a:avLst/>
          </a:prstGeom>
          <a:noFill/>
        </p:spPr>
      </p:pic>
      <p:pic>
        <p:nvPicPr>
          <p:cNvPr id="4114" name="Picture 18" descr="C:\Users\삼성\Pictures\2011-07-22\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1475" y="-14431962"/>
            <a:ext cx="1440000" cy="1080087"/>
          </a:xfrm>
          <a:prstGeom prst="rect">
            <a:avLst/>
          </a:prstGeom>
          <a:noFill/>
        </p:spPr>
      </p:pic>
      <p:pic>
        <p:nvPicPr>
          <p:cNvPr id="4115" name="Picture 19" descr="C:\Users\삼성\Pictures\2011-07-22\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9525" y="-13868399"/>
            <a:ext cx="1440000" cy="1080087"/>
          </a:xfrm>
          <a:prstGeom prst="rect">
            <a:avLst/>
          </a:prstGeom>
          <a:noFill/>
        </p:spPr>
      </p:pic>
      <p:pic>
        <p:nvPicPr>
          <p:cNvPr id="4116" name="Picture 20" descr="C:\Users\삼성\Pictures\2011-07-22\0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59732" y="-10715723"/>
            <a:ext cx="1440000" cy="1080087"/>
          </a:xfrm>
          <a:prstGeom prst="rect">
            <a:avLst/>
          </a:prstGeom>
          <a:noFill/>
        </p:spPr>
      </p:pic>
      <p:pic>
        <p:nvPicPr>
          <p:cNvPr id="24" name="Picture 2" descr="C:\Users\삼성\Pictures\2011-07-22\0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118556"/>
            <a:ext cx="1800000" cy="1167568"/>
          </a:xfrm>
          <a:prstGeom prst="rect">
            <a:avLst/>
          </a:prstGeom>
          <a:noFill/>
        </p:spPr>
      </p:pic>
      <p:pic>
        <p:nvPicPr>
          <p:cNvPr id="21" name="Picture 11" descr="C:\Users\삼성\Pictures\2011-07-22\0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2007449"/>
            <a:ext cx="1800000" cy="1350113"/>
          </a:xfrm>
          <a:prstGeom prst="rect">
            <a:avLst/>
          </a:prstGeom>
          <a:noFill/>
        </p:spPr>
      </p:pic>
      <p:pic>
        <p:nvPicPr>
          <p:cNvPr id="22" name="Picture 6" descr="C:\Users\삼성\Pictures\2011-07-22\04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3793399"/>
            <a:ext cx="1800000" cy="1350113"/>
          </a:xfrm>
          <a:prstGeom prst="rect">
            <a:avLst/>
          </a:prstGeom>
          <a:noFill/>
        </p:spPr>
      </p:pic>
      <p:pic>
        <p:nvPicPr>
          <p:cNvPr id="23" name="Picture 21" descr="C:\Users\삼성\Pictures\2011-07-22\04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3786190"/>
            <a:ext cx="1800000" cy="1350000"/>
          </a:xfrm>
          <a:prstGeom prst="rect">
            <a:avLst/>
          </a:prstGeom>
          <a:noFill/>
        </p:spPr>
      </p:pic>
      <p:pic>
        <p:nvPicPr>
          <p:cNvPr id="25" name="Picture 3" descr="C:\Users\삼성\Pictures\2011-07-22\04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3786190"/>
            <a:ext cx="1800000" cy="1350113"/>
          </a:xfrm>
          <a:prstGeom prst="rect">
            <a:avLst/>
          </a:prstGeom>
          <a:noFill/>
        </p:spPr>
      </p:pic>
      <p:pic>
        <p:nvPicPr>
          <p:cNvPr id="26" name="Picture 8" descr="C:\Users\삼성\Pictures\2011-07-22\04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00430" y="5429264"/>
            <a:ext cx="1800000" cy="1350113"/>
          </a:xfrm>
          <a:prstGeom prst="rect">
            <a:avLst/>
          </a:prstGeom>
          <a:noFill/>
        </p:spPr>
      </p:pic>
      <p:pic>
        <p:nvPicPr>
          <p:cNvPr id="27" name="Picture 2" descr="C:\Users\삼성\Pictures\IMG_347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14942" y="5436473"/>
            <a:ext cx="1800000" cy="1350113"/>
          </a:xfrm>
          <a:prstGeom prst="rect">
            <a:avLst/>
          </a:prstGeom>
          <a:noFill/>
        </p:spPr>
      </p:pic>
      <p:cxnSp>
        <p:nvCxnSpPr>
          <p:cNvPr id="29" name="직선 화살표 연결선 28"/>
          <p:cNvCxnSpPr/>
          <p:nvPr/>
        </p:nvCxnSpPr>
        <p:spPr>
          <a:xfrm>
            <a:off x="2071670" y="2643182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>
            <a:off x="5429256" y="2714620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/>
          <p:nvPr/>
        </p:nvCxnSpPr>
        <p:spPr>
          <a:xfrm rot="5400000">
            <a:off x="7500958" y="357187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 rot="10800000">
            <a:off x="5429256" y="4357694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 rot="10800000">
            <a:off x="2143108" y="4429132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꺾인 연결선 38"/>
          <p:cNvCxnSpPr/>
          <p:nvPr/>
        </p:nvCxnSpPr>
        <p:spPr>
          <a:xfrm>
            <a:off x="785786" y="5286388"/>
            <a:ext cx="785818" cy="64294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/>
          <p:nvPr/>
        </p:nvCxnSpPr>
        <p:spPr>
          <a:xfrm>
            <a:off x="3571868" y="6000768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7256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o-KR" altLang="en-US" sz="5400" dirty="0" smtClean="0">
                <a:solidFill>
                  <a:schemeClr val="accent1">
                    <a:lumMod val="75000"/>
                  </a:schemeClr>
                </a:solidFill>
                <a:latin typeface="HY산B" pitchFamily="18" charset="-127"/>
                <a:ea typeface="HY산B" pitchFamily="18" charset="-127"/>
              </a:rPr>
              <a:t>하노이 탑 게임 해 </a:t>
            </a:r>
            <a:r>
              <a:rPr lang="ko-KR" altLang="en-US" sz="5400" dirty="0" smtClean="0">
                <a:solidFill>
                  <a:schemeClr val="accent1">
                    <a:lumMod val="75000"/>
                  </a:schemeClr>
                </a:solidFill>
                <a:latin typeface="HY산B" pitchFamily="18" charset="-127"/>
                <a:ea typeface="HY산B" pitchFamily="18" charset="-127"/>
              </a:rPr>
              <a:t>보기</a:t>
            </a:r>
            <a:endParaRPr lang="ko-KR" altLang="en-US" sz="5400" dirty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572560" cy="5257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altLang="ko-KR" dirty="0" smtClean="0"/>
              <a:t>3. 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기둥이 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개 있을 때 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 원판이 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개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그림 3" descr="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57224" y="2143116"/>
            <a:ext cx="1800000" cy="13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00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772396" y="2293314"/>
            <a:ext cx="1800000" cy="13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그림 7" descr="004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700298" y="5222272"/>
            <a:ext cx="1800000" cy="13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그림 8" descr="003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786446" y="5222272"/>
            <a:ext cx="1800000" cy="135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직선 화살표 연결선 13"/>
          <p:cNvCxnSpPr/>
          <p:nvPr/>
        </p:nvCxnSpPr>
        <p:spPr>
          <a:xfrm>
            <a:off x="2714612" y="2928934"/>
            <a:ext cx="285752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 rot="5400000">
            <a:off x="5929322" y="4429132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rot="10800000">
            <a:off x="2571736" y="5929330"/>
            <a:ext cx="307183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오렌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417</TotalTime>
  <Words>806</Words>
  <Application>Microsoft Office PowerPoint</Application>
  <PresentationFormat>화면 슬라이드 쇼(4:3)</PresentationFormat>
  <Paragraphs>123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오렌지</vt:lpstr>
      <vt:lpstr>하노이 탑</vt:lpstr>
      <vt:lpstr>목차</vt:lpstr>
      <vt:lpstr>주제 선정 동기</vt:lpstr>
      <vt:lpstr>이론적 배경</vt:lpstr>
      <vt:lpstr>하노이 탑 게임 해 보기 (1)준비물</vt:lpstr>
      <vt:lpstr>하노이 탑 게임 해 보기 (구조물 만들기)</vt:lpstr>
      <vt:lpstr>하노이 탑 게임 해 보기</vt:lpstr>
      <vt:lpstr>하노이 탑 게임 해 보기</vt:lpstr>
      <vt:lpstr>하노이 탑 게임 해 보기</vt:lpstr>
      <vt:lpstr>하노이 탑 게임 해 보기</vt:lpstr>
      <vt:lpstr>하노이 탑 문제</vt:lpstr>
      <vt:lpstr>내가 만든 하노이 탑 문제</vt:lpstr>
      <vt:lpstr>결과</vt:lpstr>
      <vt:lpstr>결론</vt:lpstr>
      <vt:lpstr>프로젝트를 마치며</vt:lpstr>
      <vt:lpstr>참고사이트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하노이탑</dc:title>
  <dc:creator>삼성</dc:creator>
  <cp:lastModifiedBy>삼성</cp:lastModifiedBy>
  <cp:revision>44</cp:revision>
  <dcterms:created xsi:type="dcterms:W3CDTF">2011-07-22T04:26:11Z</dcterms:created>
  <dcterms:modified xsi:type="dcterms:W3CDTF">2011-08-03T10:40:25Z</dcterms:modified>
</cp:coreProperties>
</file>